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1" r:id="rId1"/>
  </p:sldMasterIdLst>
  <p:sldIdLst>
    <p:sldId id="256" r:id="rId2"/>
    <p:sldId id="257" r:id="rId3"/>
    <p:sldId id="258" r:id="rId4"/>
    <p:sldId id="261" r:id="rId5"/>
    <p:sldId id="259" r:id="rId6"/>
    <p:sldId id="264" r:id="rId7"/>
    <p:sldId id="260" r:id="rId8"/>
    <p:sldId id="265" r:id="rId9"/>
    <p:sldId id="263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9.m4a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21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41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2152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79965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926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7468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089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0827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094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218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007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515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326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63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480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429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302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7F1137-DA08-49DD-902D-AE9135C4C9B0}" type="datetimeFigureOut">
              <a:rPr lang="en-US" smtClean="0"/>
              <a:t>3/2/2021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232810-7D40-4988-8AB1-B66916D52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2122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82" r:id="rId1"/>
    <p:sldLayoutId id="2147483983" r:id="rId2"/>
    <p:sldLayoutId id="2147483984" r:id="rId3"/>
    <p:sldLayoutId id="2147483985" r:id="rId4"/>
    <p:sldLayoutId id="2147483986" r:id="rId5"/>
    <p:sldLayoutId id="2147483987" r:id="rId6"/>
    <p:sldLayoutId id="2147483988" r:id="rId7"/>
    <p:sldLayoutId id="2147483989" r:id="rId8"/>
    <p:sldLayoutId id="2147483990" r:id="rId9"/>
    <p:sldLayoutId id="2147483991" r:id="rId10"/>
    <p:sldLayoutId id="2147483992" r:id="rId11"/>
    <p:sldLayoutId id="2147483993" r:id="rId12"/>
    <p:sldLayoutId id="2147483994" r:id="rId13"/>
    <p:sldLayoutId id="2147483995" r:id="rId14"/>
    <p:sldLayoutId id="2147483996" r:id="rId15"/>
    <p:sldLayoutId id="2147483997" r:id="rId16"/>
    <p:sldLayoutId id="214748399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9AE5B-3447-484A-BA44-1D0E12DA24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472" y="2657938"/>
            <a:ext cx="5675789" cy="1542124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The Health Insurance Portability and Accountability Act (HIPAA)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AD6C5C-0E30-4E87-98A5-E1A69829EB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08502" y="3019378"/>
            <a:ext cx="2494614" cy="819243"/>
          </a:xfrm>
        </p:spPr>
        <p:txBody>
          <a:bodyPr>
            <a:normAutofit fontScale="70000" lnSpcReduction="2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Micah L. Martinez</a:t>
            </a:r>
          </a:p>
          <a:p>
            <a:r>
              <a:rPr lang="en-US" dirty="0">
                <a:solidFill>
                  <a:schemeClr val="bg1"/>
                </a:solidFill>
              </a:rPr>
              <a:t>CMIT 320 6390</a:t>
            </a:r>
          </a:p>
          <a:p>
            <a:r>
              <a:rPr lang="en-US" dirty="0">
                <a:solidFill>
                  <a:schemeClr val="bg1"/>
                </a:solidFill>
              </a:rPr>
              <a:t> March 2021 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C166945-39B8-407C-BF1C-720D169606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59434" y="607210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933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07BB5-381D-4819-9B4D-7D4728582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CD083B-3389-471F-9CF5-1B8168231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9613861" cy="4046172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Department of Health and Human Services. (2007, March). Security Standards: Technical Safeguards. Retrieved from Department of Health and Human Services: https://www.hhs.gov/sites/default/files/ocr/privacy/hipaa/administrative/securityrule/techsafeguards.pdf</a:t>
            </a:r>
          </a:p>
          <a:p>
            <a:r>
              <a:rPr lang="en-US" dirty="0" err="1"/>
              <a:t>Frankenfield</a:t>
            </a:r>
            <a:r>
              <a:rPr lang="en-US" dirty="0"/>
              <a:t>, J. (2021, January 7). Personally Identifiable Information (PII). Retrieved from Investopedia: https://www.investopedia.com/terms/p/personally-identifiable-information-pii.asp</a:t>
            </a:r>
          </a:p>
          <a:p>
            <a:r>
              <a:rPr lang="en-US" dirty="0"/>
              <a:t>HIPAA Journal. (2018, April 2). What is Considered Protected Health Information Under HIPAA? Retrieved from HIPAA Journal: https://www.hipaajournal.com/what-is-considered-protected-health-information-under-hipaa/</a:t>
            </a:r>
          </a:p>
          <a:p>
            <a:r>
              <a:rPr lang="en-US" dirty="0" err="1"/>
              <a:t>HIPAAnswers</a:t>
            </a:r>
            <a:r>
              <a:rPr lang="en-US" dirty="0"/>
              <a:t>. (2019, February 5). What are Patient Rights Under HIPAA? Retrieved from </a:t>
            </a:r>
            <a:r>
              <a:rPr lang="en-US" dirty="0" err="1"/>
              <a:t>HIPAAnswers</a:t>
            </a:r>
            <a:r>
              <a:rPr lang="en-US" dirty="0"/>
              <a:t>: https://www.hipaanswers.com/patient-rights-under-hipaa/</a:t>
            </a:r>
          </a:p>
          <a:p>
            <a:r>
              <a:rPr lang="en-US" dirty="0"/>
              <a:t>Ouellette, P. (2014, June 17). HIPAA Privacy Rule: Permitted PHI uses and disclosures. Retrieved from Health IT Security: https://healthitsecurity.com/news/hipaa-privacy-rule-permitted-phi-uses-and-disclosures</a:t>
            </a:r>
          </a:p>
          <a:p>
            <a:r>
              <a:rPr lang="en-US" dirty="0"/>
              <a:t>Owen. (2019, April 11). What is the HIPAA Security Rule. Retrieved from Otava: https://www.otava.com/reference/what-is-the-hipaa-security-rule/</a:t>
            </a:r>
          </a:p>
          <a:p>
            <a:r>
              <a:rPr lang="en-US" dirty="0"/>
              <a:t>Owen. (2019, November 4). What's in a HIPAA Risk Analysis. Retrieved from Otava: https://www.otava.com/reference/whats-in-a-hipaa-risk-analysis/</a:t>
            </a:r>
          </a:p>
          <a:p>
            <a:r>
              <a:rPr lang="en-US" dirty="0"/>
              <a:t>U.S. Department of Health and Human Services. (2021). Summary of the HIPAA Privacy Rule. Retrieved from U.S. Department of Health and Human Services: https://www.hhs.gov/hipaa/for-professionals/privacy/laws-regulations/index.html</a:t>
            </a:r>
          </a:p>
        </p:txBody>
      </p:sp>
    </p:spTree>
    <p:extLst>
      <p:ext uri="{BB962C8B-B14F-4D97-AF65-F5344CB8AC3E}">
        <p14:creationId xmlns:p14="http://schemas.microsoft.com/office/powerpoint/2010/main" val="2757963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5BFFF-36C6-47AA-BCCD-44C654EC2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HIPAA? </a:t>
            </a:r>
            <a:r>
              <a:rPr lang="en-US" sz="1600" dirty="0"/>
              <a:t>(U.S. Department of Health and Human Services, 2021)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33EA0-C6C6-4526-BF94-AA00D5459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Regulations regarding the protection and security of health information.</a:t>
            </a:r>
          </a:p>
          <a:p>
            <a:r>
              <a:rPr lang="en-US" dirty="0"/>
              <a:t>The Privacy Rule, also known as the Standards for Privacy of Individually Identifiable Health Information, establishes national security standards for health information.  </a:t>
            </a:r>
          </a:p>
          <a:p>
            <a:r>
              <a:rPr lang="en-US" dirty="0"/>
              <a:t>The Security Rule, or Security Standards for the Protection of Electronic Protected Health Information, establishes a similar national standard for health information in electronic form.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7690235-311D-4416-A440-226DFB38BD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2304" y="610418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094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29FED-2ABE-4A76-98AE-D12746607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Personally Identifiable Information (PII) and Protected Health Information (PHI/ePHI)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B10F5-1E76-47F9-BFF4-21689D30A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PII is any information that, by itself or with other relevant data, can be used to identify a person (</a:t>
            </a:r>
            <a:r>
              <a:rPr lang="en-US" dirty="0" err="1"/>
              <a:t>Frankenfield</a:t>
            </a:r>
            <a:r>
              <a:rPr lang="en-US" dirty="0"/>
              <a:t>, 2021).</a:t>
            </a:r>
          </a:p>
          <a:p>
            <a:pPr lvl="1"/>
            <a:r>
              <a:rPr lang="en-US" dirty="0"/>
              <a:t>Includes full name, social security number, mailing address, credit card information and more.</a:t>
            </a:r>
          </a:p>
          <a:p>
            <a:r>
              <a:rPr lang="en-US" dirty="0"/>
              <a:t>PHI is any individually identifiable health information that is held or transmitted by a covered entity or their business associates (</a:t>
            </a:r>
            <a:r>
              <a:rPr lang="en-US" sz="2400" dirty="0"/>
              <a:t>Ouellette, 2014; </a:t>
            </a:r>
            <a:r>
              <a:rPr lang="en-US" dirty="0"/>
              <a:t>HIPAA Journal, 2018).</a:t>
            </a:r>
          </a:p>
          <a:p>
            <a:pPr lvl="1"/>
            <a:r>
              <a:rPr lang="en-US" dirty="0"/>
              <a:t>Can be paper, electronic (ePHI), or even word of mouth.</a:t>
            </a:r>
          </a:p>
          <a:p>
            <a:pPr lvl="1"/>
            <a:r>
              <a:rPr lang="en-US" dirty="0"/>
              <a:t>Includes to past, present, or future physical or mental health conditions, payment for the care, provisions of care.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A588402-AACD-418F-AAC9-84B5D15F7C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02093" y="610418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120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1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28CB4-C202-46B8-A52C-1CFFACB7F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Patients’ Rights </a:t>
            </a:r>
            <a:r>
              <a:rPr lang="en-US" sz="1600" dirty="0"/>
              <a:t>(HIPAAnswers,2019)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FC595-87E0-46F3-BA56-24DBFCB2D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Notification of Privacy Practices</a:t>
            </a:r>
          </a:p>
          <a:p>
            <a:r>
              <a:rPr lang="en-US" dirty="0"/>
              <a:t>Right to Obtain a Copy of Your Health Data</a:t>
            </a:r>
          </a:p>
          <a:p>
            <a:r>
              <a:rPr lang="en-US" dirty="0"/>
              <a:t>Right to Correct Errors in Your Health Records</a:t>
            </a:r>
          </a:p>
          <a:p>
            <a:r>
              <a:rPr lang="en-US" dirty="0"/>
              <a:t>Right to Find Out Who Has Received Your Health Data</a:t>
            </a:r>
          </a:p>
          <a:p>
            <a:r>
              <a:rPr lang="en-US" dirty="0"/>
              <a:t>Right to Restrict Sharing of your Health Data</a:t>
            </a:r>
          </a:p>
          <a:p>
            <a:r>
              <a:rPr lang="en-US" dirty="0"/>
              <a:t>Right to File a Complaint for a Privacy Violation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753ED93-264A-4AF2-AD2C-AD9A03E662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67997" y="544882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02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7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12256-A389-483E-A72E-E495C5970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Safeguards </a:t>
            </a:r>
            <a:r>
              <a:rPr lang="en-US" sz="1600" dirty="0"/>
              <a:t>(Owen, 2019)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00176-0535-4870-9564-23C70DB31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Administrative</a:t>
            </a:r>
          </a:p>
          <a:p>
            <a:pPr lvl="1"/>
            <a:r>
              <a:rPr lang="en-US" dirty="0"/>
              <a:t>Documentation, roles and responsibilities, training requirements, etc.</a:t>
            </a:r>
          </a:p>
          <a:p>
            <a:r>
              <a:rPr lang="en-US" dirty="0"/>
              <a:t>Physical</a:t>
            </a:r>
          </a:p>
          <a:p>
            <a:pPr lvl="1"/>
            <a:r>
              <a:rPr lang="en-US" dirty="0"/>
              <a:t>Security systems and cameras, locks, portable media, etc.</a:t>
            </a:r>
          </a:p>
          <a:p>
            <a:r>
              <a:rPr lang="en-US" dirty="0"/>
              <a:t>Technical</a:t>
            </a:r>
          </a:p>
          <a:p>
            <a:pPr lvl="1"/>
            <a:r>
              <a:rPr lang="en-US" dirty="0"/>
              <a:t>Policies and technology that protect data from unauthorized access.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CACD43-9A3E-4BD2-A225-364FA7752B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2304" y="602843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158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6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7170-2A97-482B-A920-9A1E90F1F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Safeguards cont. </a:t>
            </a:r>
            <a:r>
              <a:rPr lang="en-US" sz="1600" dirty="0"/>
              <a:t>(Department of Health and Human Services, 2007)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A50B1-040B-42B7-89D4-B1528F4D2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Control</a:t>
            </a:r>
          </a:p>
          <a:p>
            <a:r>
              <a:rPr lang="en-US" dirty="0"/>
              <a:t>Unique User Identification</a:t>
            </a:r>
          </a:p>
          <a:p>
            <a:r>
              <a:rPr lang="en-US" dirty="0"/>
              <a:t>Automatic Logoff</a:t>
            </a:r>
          </a:p>
          <a:p>
            <a:r>
              <a:rPr lang="en-US" dirty="0"/>
              <a:t>Encryption</a:t>
            </a:r>
          </a:p>
          <a:p>
            <a:r>
              <a:rPr lang="en-US" dirty="0"/>
              <a:t>Audit</a:t>
            </a:r>
          </a:p>
          <a:p>
            <a:r>
              <a:rPr lang="en-US" dirty="0"/>
              <a:t>Transmission Security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D1EB324-DF07-45CC-BC36-531A638ED6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0989" y="620293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739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07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DB40B-F8EE-40C4-B3B6-60DB909E3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Disclosures </a:t>
            </a:r>
            <a:r>
              <a:rPr lang="en-US" sz="1600" dirty="0"/>
              <a:t>(Ouellette, 2014)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6B074-2328-46EA-BDE6-A36CA79B1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Disclosures are the circumstances that allow for an entity to share either PII or PHI.</a:t>
            </a:r>
          </a:p>
          <a:p>
            <a:pPr lvl="1"/>
            <a:r>
              <a:rPr lang="en-US" dirty="0"/>
              <a:t>To the individual</a:t>
            </a:r>
          </a:p>
          <a:p>
            <a:pPr lvl="1"/>
            <a:r>
              <a:rPr lang="en-US" dirty="0"/>
              <a:t>Treatment, payment, and healthcare operations.</a:t>
            </a:r>
          </a:p>
          <a:p>
            <a:pPr lvl="1"/>
            <a:r>
              <a:rPr lang="en-US" dirty="0"/>
              <a:t>Agreement from individual</a:t>
            </a:r>
          </a:p>
          <a:p>
            <a:pPr lvl="1"/>
            <a:r>
              <a:rPr lang="en-US" dirty="0"/>
              <a:t>Incidental Use</a:t>
            </a:r>
          </a:p>
          <a:p>
            <a:pPr lvl="1"/>
            <a:r>
              <a:rPr lang="en-US" dirty="0"/>
              <a:t>Public interest and benefit</a:t>
            </a:r>
          </a:p>
          <a:p>
            <a:pPr lvl="1"/>
            <a:r>
              <a:rPr lang="en-US" dirty="0"/>
              <a:t>Limited data sets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54E0E13-649A-4150-BC1A-269D802041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02093" y="610418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87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5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1450-96C8-440E-99AD-0D6FB7AF7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Analysis </a:t>
            </a:r>
            <a:r>
              <a:rPr lang="en-US" sz="1600" dirty="0"/>
              <a:t>(Owen, 2019)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B1C04-9854-4357-A8DC-6DAC5E4BF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Scope of Analysis</a:t>
            </a:r>
          </a:p>
          <a:p>
            <a:r>
              <a:rPr lang="en-US" dirty="0"/>
              <a:t>Data Collection</a:t>
            </a:r>
          </a:p>
          <a:p>
            <a:r>
              <a:rPr lang="en-US" dirty="0"/>
              <a:t>Identify and Document Potential Threats and Vulnerabilities</a:t>
            </a:r>
          </a:p>
          <a:p>
            <a:r>
              <a:rPr lang="en-US" dirty="0"/>
              <a:t>Assess Current Security Measures</a:t>
            </a:r>
          </a:p>
          <a:p>
            <a:r>
              <a:rPr lang="en-US" dirty="0"/>
              <a:t>Determine the Likelihood of Threat Occurrence</a:t>
            </a:r>
          </a:p>
          <a:p>
            <a:r>
              <a:rPr lang="en-US" dirty="0"/>
              <a:t>Determine the Potential Impact of Threat Occurrence</a:t>
            </a:r>
          </a:p>
          <a:p>
            <a:r>
              <a:rPr lang="en-US" dirty="0"/>
              <a:t>Determine the Level of Risk</a:t>
            </a:r>
          </a:p>
          <a:p>
            <a:r>
              <a:rPr lang="en-US" dirty="0"/>
              <a:t>Finalize Documentation</a:t>
            </a:r>
          </a:p>
          <a:p>
            <a:r>
              <a:rPr lang="en-US" dirty="0"/>
              <a:t>Periodic Review and Updates to the Risk Assessment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6B6D81A-1715-4565-9402-3CC16D7F38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46803" y="613191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51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2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4FF66-2B54-4FB2-9468-7408BEDA7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7DFA6-B956-4894-8141-14846107A9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HIPAA regulations allow for a national standard to be set for securing PII and PHI(ePHI).</a:t>
            </a:r>
          </a:p>
          <a:p>
            <a:r>
              <a:rPr lang="en-US" dirty="0"/>
              <a:t>These standards require certain safeguards and restrictions on disclosures.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BB4EC7C-0021-43E5-9A51-C5ECAFDC2E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91191" y="611415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095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1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1635</TotalTime>
  <Words>775</Words>
  <Application>Microsoft Office PowerPoint</Application>
  <PresentationFormat>Widescreen</PresentationFormat>
  <Paragraphs>65</Paragraphs>
  <Slides>10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Trebuchet MS</vt:lpstr>
      <vt:lpstr>Berlin</vt:lpstr>
      <vt:lpstr>The Health Insurance Portability and Accountability Act (HIPAA)</vt:lpstr>
      <vt:lpstr>What is HIPAA? (U.S. Department of Health and Human Services, 2021)</vt:lpstr>
      <vt:lpstr>Personally Identifiable Information (PII) and Protected Health Information (PHI/ePHI)</vt:lpstr>
      <vt:lpstr>Patients’ Rights (HIPAAnswers,2019)</vt:lpstr>
      <vt:lpstr>Safeguards (Owen, 2019)</vt:lpstr>
      <vt:lpstr>Safeguards cont. (Department of Health and Human Services, 2007)</vt:lpstr>
      <vt:lpstr>Disclosures (Ouellette, 2014)</vt:lpstr>
      <vt:lpstr>Risk Analysis (Owen, 2019)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Health Insurance Portability and Accountability Act (HIPAA)</dc:title>
  <dc:creator>Micah Martinez</dc:creator>
  <cp:lastModifiedBy>Micah Martinez</cp:lastModifiedBy>
  <cp:revision>34</cp:revision>
  <dcterms:created xsi:type="dcterms:W3CDTF">2021-02-24T16:01:25Z</dcterms:created>
  <dcterms:modified xsi:type="dcterms:W3CDTF">2021-03-02T18:30:25Z</dcterms:modified>
</cp:coreProperties>
</file>

<file path=docProps/thumbnail.jpeg>
</file>